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71" r:id="rId29"/>
    <p:sldId id="272" r:id="rId30"/>
    <p:sldId id="273" r:id="rId31"/>
    <p:sldId id="309" r:id="rId32"/>
    <p:sldId id="274" r:id="rId33"/>
    <p:sldId id="275" r:id="rId34"/>
    <p:sldId id="293" r:id="rId35"/>
    <p:sldId id="310" r:id="rId36"/>
    <p:sldId id="311" r:id="rId37"/>
    <p:sldId id="312" r:id="rId38"/>
    <p:sldId id="313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5" r:id="rId47"/>
    <p:sldId id="294" r:id="rId48"/>
    <p:sldId id="295" r:id="rId49"/>
    <p:sldId id="296" r:id="rId50"/>
    <p:sldId id="286" r:id="rId51"/>
    <p:sldId id="284" r:id="rId52"/>
    <p:sldId id="287" r:id="rId53"/>
    <p:sldId id="283" r:id="rId54"/>
    <p:sldId id="288" r:id="rId55"/>
    <p:sldId id="289" r:id="rId56"/>
    <p:sldId id="290" r:id="rId57"/>
    <p:sldId id="291" r:id="rId58"/>
    <p:sldId id="29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7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381A-82E4-4B89-9409-C966290F6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34273-1A1F-4158-A58E-F55BBA61A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F45B4-0BBC-4E9E-BA60-276740EE0AB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anikstoybox.com/prod_images_blowup/poe1.jpg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odpod.com/watch/1304748-the-raven-on-the-simpsons" TargetMode="Externa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ElIDgAFaiM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“The Cask of Amontillado”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Background for Poe’s Short Story</a:t>
            </a:r>
            <a:endParaRPr lang="en-US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4" name="Picture 4" descr="C:\Documents and Settings\esalona1\Local Settings\Temporary Internet Files\Content.IE5\XPXR72TI\MCPE07088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12239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esalona1\Local Settings\Temporary Internet Files\Content.IE5\GXCYZ1F9\MCBD05111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122078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Carnival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Carnival is a secular holiday, but it evolved from the Christian observance known as Lent.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Lent is a solemn forty-day period of fasting prior to Easter.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Carnival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Traditionally, the fasting during Lent involves abstaining from eating meat.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Modern interpretations of fasting may involve abstaining from anything one enjoys.</a:t>
            </a:r>
          </a:p>
          <a:p>
            <a:pPr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C000"/>
                </a:solidFill>
              </a:rPr>
              <a:t>Carn</a:t>
            </a:r>
            <a:r>
              <a:rPr lang="en-US" b="1" i="1" dirty="0" smtClean="0">
                <a:solidFill>
                  <a:srgbClr val="FFC000"/>
                </a:solidFill>
              </a:rPr>
              <a:t>  + Val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FLESH (Meat) + FAREWELL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anticipation of the solemnity of Lent, the celebration of Carnival evolved. 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Participants engage in excessive and extreme behavior to bid </a:t>
            </a:r>
            <a:r>
              <a:rPr lang="en-US" i="1" dirty="0" smtClean="0">
                <a:solidFill>
                  <a:srgbClr val="FFC000"/>
                </a:solidFill>
              </a:rPr>
              <a:t>farewell to meat-eating</a:t>
            </a:r>
            <a:r>
              <a:rPr lang="en-US" dirty="0" smtClean="0">
                <a:solidFill>
                  <a:srgbClr val="FFC000"/>
                </a:solidFill>
              </a:rPr>
              <a:t>  (and merriment).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What happens during Carnival?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Carnival is a time of EXCESS and INDULGENCE.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BINGEING upon food and alcohol is common.</a:t>
            </a: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1030" descr="http://www.brazilforless.com/images/img-carnava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52800"/>
            <a:ext cx="4267200" cy="32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Partying in the Streets &amp; Masquerading are enjoyed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1029" descr="Corcova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943600" cy="4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The combination of </a:t>
            </a:r>
            <a:r>
              <a:rPr lang="en-US" sz="4400" u="sng" dirty="0" smtClean="0">
                <a:solidFill>
                  <a:srgbClr val="FFFF00"/>
                </a:solidFill>
              </a:rPr>
              <a:t>alcohol</a:t>
            </a:r>
            <a:r>
              <a:rPr lang="en-US" sz="4400" dirty="0" smtClean="0">
                <a:solidFill>
                  <a:srgbClr val="FFFF00"/>
                </a:solidFill>
              </a:rPr>
              <a:t> and </a:t>
            </a:r>
            <a:r>
              <a:rPr lang="en-US" sz="4400" u="sng" dirty="0" smtClean="0">
                <a:solidFill>
                  <a:srgbClr val="FFFF00"/>
                </a:solidFill>
              </a:rPr>
              <a:t>costumes</a:t>
            </a:r>
            <a:r>
              <a:rPr lang="en-US" sz="4400" dirty="0" smtClean="0">
                <a:solidFill>
                  <a:srgbClr val="FFFF00"/>
                </a:solidFill>
              </a:rPr>
              <a:t> creates an atmosphere where people tend to </a:t>
            </a:r>
            <a:r>
              <a:rPr lang="en-US" sz="4400" u="sng" dirty="0" smtClean="0">
                <a:solidFill>
                  <a:srgbClr val="FFFF00"/>
                </a:solidFill>
              </a:rPr>
              <a:t>let down their inhibitions</a:t>
            </a:r>
            <a:r>
              <a:rPr lang="en-US" sz="4400" dirty="0" smtClean="0">
                <a:solidFill>
                  <a:srgbClr val="FFFF00"/>
                </a:solidFill>
              </a:rPr>
              <a:t>.</a:t>
            </a:r>
            <a:br>
              <a:rPr lang="en-US" sz="4400" dirty="0" smtClean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esalona1\Local Settings\Temporary Internet Files\Content.IE5\320ME5Y1\MC9002365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0"/>
            <a:ext cx="1617574" cy="1823314"/>
          </a:xfrm>
          <a:prstGeom prst="rect">
            <a:avLst/>
          </a:prstGeom>
          <a:noFill/>
        </p:spPr>
      </p:pic>
      <p:pic>
        <p:nvPicPr>
          <p:cNvPr id="2051" name="Picture 3" descr="C:\Documents and Settings\esalona1\Local Settings\Temporary Internet Files\Content.IE5\2Y9ZC2KN\MC9001161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95800"/>
            <a:ext cx="1249985" cy="18342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venice_carnival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6151" name="Picture 7" descr="carnival1"/>
          <p:cNvPicPr>
            <a:picLocks noChangeAspect="1" noChangeArrowheads="1"/>
          </p:cNvPicPr>
          <p:nvPr/>
        </p:nvPicPr>
        <p:blipFill>
          <a:blip r:embed="rId3" cstate="print"/>
          <a:srcRect r="42857" b="17772"/>
          <a:stretch>
            <a:fillRect/>
          </a:stretch>
        </p:blipFill>
        <p:spPr bwMode="auto">
          <a:xfrm>
            <a:off x="5170488" y="-34925"/>
            <a:ext cx="3973512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venice-carnival-2003-wallpaper-800x600"/>
          <p:cNvPicPr>
            <a:picLocks noChangeAspect="1" noChangeArrowheads="1"/>
          </p:cNvPicPr>
          <p:nvPr/>
        </p:nvPicPr>
        <p:blipFill>
          <a:blip r:embed="rId2" cstate="print"/>
          <a:srcRect t="12801"/>
          <a:stretch>
            <a:fillRect/>
          </a:stretch>
        </p:blipFill>
        <p:spPr bwMode="auto">
          <a:xfrm>
            <a:off x="0" y="304800"/>
            <a:ext cx="944880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venice-carnival-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0413"/>
            <a:ext cx="5181600" cy="3557587"/>
          </a:xfrm>
          <a:prstGeom prst="rect">
            <a:avLst/>
          </a:prstGeom>
          <a:noFill/>
        </p:spPr>
      </p:pic>
      <p:pic>
        <p:nvPicPr>
          <p:cNvPr id="8199" name="Picture 7" descr="italy-venice-p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351213"/>
          </a:xfrm>
          <a:prstGeom prst="rect">
            <a:avLst/>
          </a:prstGeom>
          <a:noFill/>
        </p:spPr>
      </p:pic>
      <p:pic>
        <p:nvPicPr>
          <p:cNvPr id="8201" name="Picture 9" descr="venice-carnival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</p:spPr>
      </p:pic>
      <p:pic>
        <p:nvPicPr>
          <p:cNvPr id="8203" name="Picture 11" descr="_41377662_venice_ap"/>
          <p:cNvPicPr>
            <a:picLocks noChangeAspect="1" noChangeArrowheads="1"/>
          </p:cNvPicPr>
          <p:nvPr/>
        </p:nvPicPr>
        <p:blipFill>
          <a:blip r:embed="rId5" cstate="print"/>
          <a:srcRect r="16154"/>
          <a:stretch>
            <a:fillRect/>
          </a:stretch>
        </p:blipFill>
        <p:spPr bwMode="auto">
          <a:xfrm>
            <a:off x="5056188" y="3341688"/>
            <a:ext cx="4087812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venice_mask_carni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4514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e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8100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Allan Poe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Author, not the narrator, of the story “The Cask . . .”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Developed characters whose sanity is questionable.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Father of the genre “the short story”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34563038jjOwlC_fs"/>
          <p:cNvPicPr>
            <a:picLocks noChangeAspect="1" noChangeArrowheads="1"/>
          </p:cNvPicPr>
          <p:nvPr/>
        </p:nvPicPr>
        <p:blipFill>
          <a:blip r:embed="rId2" cstate="print"/>
          <a:srcRect l="11731"/>
          <a:stretch>
            <a:fillRect/>
          </a:stretch>
        </p:blipFill>
        <p:spPr bwMode="auto">
          <a:xfrm>
            <a:off x="533400" y="0"/>
            <a:ext cx="81534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venice_carnival_bea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991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,,5388181,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0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789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venice-angie-medium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038" y="0"/>
            <a:ext cx="4906962" cy="6858000"/>
          </a:xfrm>
          <a:prstGeom prst="rect">
            <a:avLst/>
          </a:prstGeom>
          <a:noFill/>
        </p:spPr>
      </p:pic>
      <p:pic>
        <p:nvPicPr>
          <p:cNvPr id="14342" name="Picture 6" descr="5671729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418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venicecarnivals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902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Venice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2324415550035204585GZMHXb_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European Carnival traditions survive in the United States in the form of Mardi Gras.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4" name="Picture 3" descr="mardi_g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7010400" cy="447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Setting of “Cask. . .”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“The Cask of Amontillado” is set during the “</a:t>
            </a:r>
            <a:r>
              <a:rPr lang="en-US" sz="4000" i="1" dirty="0" smtClean="0">
                <a:solidFill>
                  <a:srgbClr val="FFFF00"/>
                </a:solidFill>
              </a:rPr>
              <a:t>supreme madness</a:t>
            </a:r>
            <a:r>
              <a:rPr lang="en-US" sz="4000" dirty="0" smtClean="0">
                <a:solidFill>
                  <a:srgbClr val="FFFF00"/>
                </a:solidFill>
              </a:rPr>
              <a:t>” of Carnival.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In such a riotous atmosphere, it is easy to see how a crime could go unnoticed.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Allen Poe Bio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Father abandoned family &amp; mother died when he was 2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 was adopted after their death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While in college he became an avid gambler </a:t>
            </a:r>
          </a:p>
        </p:txBody>
      </p:sp>
      <p:pic>
        <p:nvPicPr>
          <p:cNvPr id="5124" name="Picture 2" descr="http://www.planetvideo.com.au/blog/2009/01/19/History_Edgar_Allen_Po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5875" y="2057400"/>
            <a:ext cx="2752725" cy="3743325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676390">
            <a:off x="906906" y="188852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References in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“Cask of Amontillado”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5" descr="amontill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657600"/>
            <a:ext cx="41910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35052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>
                <a:solidFill>
                  <a:schemeClr val="bg1"/>
                </a:solidFill>
                <a:latin typeface="Lucida Calligraphy" pitchFamily="66" charset="0"/>
              </a:rPr>
              <a:t>P</a:t>
            </a:r>
            <a:r>
              <a:rPr lang="en-US" sz="5400" b="1" dirty="0">
                <a:solidFill>
                  <a:schemeClr val="bg1"/>
                </a:solidFill>
                <a:latin typeface="Lucida Calligraphy" pitchFamily="66" charset="0"/>
              </a:rPr>
              <a:t>alazzo</a:t>
            </a:r>
            <a:r>
              <a:rPr lang="en-US" sz="36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Bookman Old Style" pitchFamily="18" charset="0"/>
              </a:rPr>
              <a:t>– </a:t>
            </a:r>
            <a:r>
              <a:rPr lang="en-US" sz="3600" dirty="0">
                <a:solidFill>
                  <a:schemeClr val="bg1"/>
                </a:solidFill>
                <a:latin typeface="Bodoni MT" pitchFamily="18" charset="0"/>
              </a:rPr>
              <a:t>a large, imposing building (as a museum or place of residence) esp. in Italy</a:t>
            </a:r>
          </a:p>
        </p:txBody>
      </p:sp>
      <p:pic>
        <p:nvPicPr>
          <p:cNvPr id="10243" name="Picture 12" descr="288052756_e86467c9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42005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Palazzos (mansions)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palazz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828433" cy="463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Fine Wine (vintages)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1026" descr="http://www.wineintro.com/movies/amontillado/amontilla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77219"/>
            <a:ext cx="3810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Cask of Wine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5+liter+barrel+wine+cask+k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595130" cy="392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o20Catacom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41497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nitre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2276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257800" y="457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5334000" y="0"/>
            <a:ext cx="3505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Nitre</a:t>
            </a:r>
            <a:r>
              <a:rPr lang="en-US">
                <a:solidFill>
                  <a:schemeClr val="bg1"/>
                </a:solidFill>
              </a:rPr>
              <a:t> is a potassium nitrate salt formerly known as </a:t>
            </a:r>
            <a:r>
              <a:rPr lang="en-US" b="1">
                <a:solidFill>
                  <a:schemeClr val="bg1"/>
                </a:solidFill>
              </a:rPr>
              <a:t>saltpeter</a:t>
            </a:r>
            <a:r>
              <a:rPr lang="en-US">
                <a:solidFill>
                  <a:schemeClr val="bg1"/>
                </a:solidFill>
              </a:rPr>
              <a:t>.  Saltpeter is composed of the names “</a:t>
            </a:r>
            <a:r>
              <a:rPr lang="en-US" b="1" i="1">
                <a:solidFill>
                  <a:schemeClr val="bg1"/>
                </a:solidFill>
              </a:rPr>
              <a:t>Sal</a:t>
            </a:r>
            <a:r>
              <a:rPr lang="en-US">
                <a:solidFill>
                  <a:schemeClr val="bg1"/>
                </a:solidFill>
              </a:rPr>
              <a:t>” or salt, and “</a:t>
            </a:r>
            <a:r>
              <a:rPr lang="en-US" b="1" i="1">
                <a:solidFill>
                  <a:schemeClr val="bg1"/>
                </a:solidFill>
              </a:rPr>
              <a:t>Petrae</a:t>
            </a:r>
            <a:r>
              <a:rPr lang="en-US">
                <a:solidFill>
                  <a:schemeClr val="bg1"/>
                </a:solidFill>
              </a:rPr>
              <a:t>” or rock.  Literally, salt of the rock.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	“…but observe the white webwork which gleams from the these cavern walls.”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5486400" y="6172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5661025" y="6316663"/>
            <a:ext cx="294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5105400" y="6096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Nitre encrusted on an ancient jar</a:t>
            </a: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685800" y="6248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an ancient vault or catacomb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udor%20fl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2952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453trow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762000" y="685800"/>
            <a:ext cx="342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B2B2B2"/>
                </a:solidFill>
                <a:latin typeface="Bodoni MT" pitchFamily="18" charset="0"/>
              </a:rPr>
              <a:t>Flagon</a:t>
            </a:r>
            <a:r>
              <a:rPr lang="en-US" sz="2800">
                <a:solidFill>
                  <a:schemeClr val="bg1"/>
                </a:solidFill>
                <a:latin typeface="Bodoni MT" pitchFamily="18" charset="0"/>
              </a:rPr>
              <a:t> or vase of </a:t>
            </a:r>
            <a:r>
              <a:rPr lang="en-US" sz="2800" b="1" i="1">
                <a:solidFill>
                  <a:schemeClr val="bg1"/>
                </a:solidFill>
                <a:latin typeface="Bodoni MT" pitchFamily="18" charset="0"/>
              </a:rPr>
              <a:t>De Grave</a:t>
            </a:r>
            <a:r>
              <a:rPr lang="en-US" sz="2800" i="1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800">
                <a:solidFill>
                  <a:schemeClr val="bg1"/>
                </a:solidFill>
                <a:latin typeface="Bodoni MT" pitchFamily="18" charset="0"/>
              </a:rPr>
              <a:t>type of</a:t>
            </a:r>
            <a:r>
              <a:rPr lang="en-US" sz="2800" i="1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Bodoni MT" pitchFamily="18" charset="0"/>
              </a:rPr>
              <a:t>wine</a:t>
            </a: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5181600" y="4572000"/>
            <a:ext cx="358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CC66"/>
                </a:solidFill>
                <a:latin typeface="Bodoni MT" pitchFamily="18" charset="0"/>
              </a:rPr>
              <a:t>Trowel</a:t>
            </a:r>
            <a:r>
              <a:rPr lang="en-US" sz="2800">
                <a:solidFill>
                  <a:schemeClr val="bg1"/>
                </a:solidFill>
                <a:latin typeface="Bodoni MT" pitchFamily="18" charset="0"/>
              </a:rPr>
              <a:t> hand tool used by brick masons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quareandCompassesEmbroideredGraph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4292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029200" y="685800"/>
            <a:ext cx="38100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MASONS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Bodoni MT" pitchFamily="18" charset="0"/>
              </a:rPr>
              <a:t>Two definitions:  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CC66"/>
                </a:solidFill>
                <a:latin typeface="Bodoni MT" pitchFamily="18" charset="0"/>
              </a:rPr>
              <a:t>A member of the fraternity of Freemasons, a worldwide fraternal organization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Bodoni MT" pitchFamily="18" charset="0"/>
              </a:rPr>
              <a:t>OR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CC9900"/>
                </a:solidFill>
                <a:latin typeface="Bodoni MT" pitchFamily="18" charset="0"/>
              </a:rPr>
              <a:t>One whose occupation is to build with stone or brick;  also, one who prepares stone for building purposes.</a:t>
            </a:r>
          </a:p>
          <a:p>
            <a:pPr>
              <a:spcBef>
                <a:spcPct val="50000"/>
              </a:spcBef>
            </a:pPr>
            <a:endParaRPr lang="en-US" sz="2400" b="1" i="1">
              <a:solidFill>
                <a:srgbClr val="CC9900"/>
              </a:solidFill>
              <a:latin typeface="Bodoni MT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219200" y="5867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6600"/>
                </a:solidFill>
                <a:latin typeface="Bodoni MT" pitchFamily="18" charset="0"/>
              </a:rPr>
              <a:t>Symbol for the Freemasons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914400"/>
            <a:ext cx="46101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35814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CC00"/>
                </a:solidFill>
                <a:latin typeface="Castellar" pitchFamily="18" charset="0"/>
              </a:rPr>
              <a:t>THE FAMILY ARMS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odoni MT" pitchFamily="18" charset="0"/>
              </a:rPr>
              <a:t>“A huge foot d’or, in a field azure;  the foot crushes a serpent rampant whose fangs are imbedded in the heal.”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8382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C00"/>
                </a:solidFill>
                <a:latin typeface="Castellar" pitchFamily="18" charset="0"/>
              </a:rPr>
              <a:t>FAMILY MOTTO</a:t>
            </a:r>
          </a:p>
          <a:p>
            <a:r>
              <a:rPr lang="en-US" sz="2800" b="1">
                <a:solidFill>
                  <a:schemeClr val="bg1"/>
                </a:solidFill>
                <a:latin typeface="Chiller" pitchFamily="82" charset="0"/>
              </a:rPr>
              <a:t>“</a:t>
            </a:r>
            <a:r>
              <a:rPr lang="en-US" sz="2400" b="1" i="1">
                <a:solidFill>
                  <a:srgbClr val="FFFF99"/>
                </a:solidFill>
                <a:latin typeface="Centaur" pitchFamily="18" charset="0"/>
              </a:rPr>
              <a:t>Nemo me impune lacessit</a:t>
            </a:r>
            <a:r>
              <a:rPr lang="en-US" sz="2000" b="1">
                <a:solidFill>
                  <a:schemeClr val="bg1"/>
                </a:solidFill>
                <a:latin typeface="Chiller" pitchFamily="82" charset="0"/>
              </a:rPr>
              <a:t>”  </a:t>
            </a:r>
            <a:r>
              <a:rPr lang="en-US" b="1">
                <a:solidFill>
                  <a:schemeClr val="bg1"/>
                </a:solidFill>
                <a:latin typeface="Bodoni MT" pitchFamily="18" charset="0"/>
              </a:rPr>
              <a:t>Translation:  “</a:t>
            </a:r>
            <a:r>
              <a:rPr lang="en-US" b="1" i="1">
                <a:solidFill>
                  <a:srgbClr val="FFCC66"/>
                </a:solidFill>
                <a:latin typeface="Bodoni MT" pitchFamily="18" charset="0"/>
              </a:rPr>
              <a:t>No one provokes me with impunity</a:t>
            </a:r>
            <a:r>
              <a:rPr lang="en-US" b="1">
                <a:solidFill>
                  <a:schemeClr val="bg1"/>
                </a:solidFill>
                <a:latin typeface="Bodoni MT" pitchFamily="18" charset="0"/>
              </a:rPr>
              <a:t>” /A more colloquial translation into English would be “No one attacks me</a:t>
            </a:r>
            <a:r>
              <a:rPr lang="en-US" b="1">
                <a:solidFill>
                  <a:schemeClr val="bg1"/>
                </a:solidFill>
                <a:latin typeface="Harrington" pitchFamily="82" charset="0"/>
              </a:rPr>
              <a:t> and gets away with it.”</a:t>
            </a:r>
          </a:p>
          <a:p>
            <a:pPr>
              <a:spcBef>
                <a:spcPct val="50000"/>
              </a:spcBef>
            </a:pPr>
            <a:endParaRPr lang="en-US">
              <a:latin typeface="Harrington" pitchFamily="8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In “Cask . . .“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The narrator plans for his revenge to take place in the catacombs beneath his estate.</a:t>
            </a:r>
          </a:p>
          <a:p>
            <a:endParaRPr lang="en-US" sz="40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What are </a:t>
            </a:r>
            <a:r>
              <a:rPr lang="en-US" sz="4400" i="1" dirty="0" smtClean="0">
                <a:solidFill>
                  <a:srgbClr val="C00000"/>
                </a:solidFill>
              </a:rPr>
              <a:t>catacombs</a:t>
            </a:r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Allen Poe Bio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 then married his biological cousin, Virginia </a:t>
            </a:r>
            <a:r>
              <a:rPr lang="en-US" dirty="0" err="1" smtClean="0">
                <a:solidFill>
                  <a:srgbClr val="FFFF00"/>
                </a:solidFill>
              </a:rPr>
              <a:t>Clemm</a:t>
            </a:r>
            <a:r>
              <a:rPr lang="en-US" dirty="0" smtClean="0">
                <a:solidFill>
                  <a:srgbClr val="FFFF00"/>
                </a:solidFill>
              </a:rPr>
              <a:t>– age 13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 brother died of TB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 wife died of TB</a:t>
            </a:r>
            <a:r>
              <a:rPr lang="en-US" dirty="0" smtClean="0"/>
              <a:t>TB</a:t>
            </a:r>
          </a:p>
        </p:txBody>
      </p:sp>
      <p:pic>
        <p:nvPicPr>
          <p:cNvPr id="6148" name="Picture 2" descr="Living Dead Dolls Edgar Allan Poe &amp; Annabel Lee Doll Set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2209800"/>
            <a:ext cx="2667000" cy="365283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Catacombs: Cities of the Dead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triggur.org/cata/hall14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19800" cy="4514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oesnyc.streetnine.com/pix/catacombs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477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Paris Catacombs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lies far beneath the city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 it, there are the bones of 5 to 6 million people.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Starting from the late 18th century, lacking in space to put corpses, bodies of people who could not afford proper burials were moved from the overflowing cemeteries and dumped there. </a:t>
            </a:r>
          </a:p>
        </p:txBody>
      </p:sp>
      <p:pic>
        <p:nvPicPr>
          <p:cNvPr id="5" name="Content Placeholder 4" descr="DK_photo_Bone_crypt_the_catacombs_Monasterio_de_San_Francisco_Lima_Peru_cop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4791" y="1600200"/>
            <a:ext cx="3565417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Paris Catacombs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bones are piled around in heaps that line the walls. Some of the bones are in gigantic stacks.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Some bones are fashioned into macabre configurations: A cross made from femurs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 descr="hall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8600" cy="354885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Catacombs?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 the end of the 18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 century, Paris was greatly overcrowded, flooded with far too many people who had come seeking work or adventure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But there was also a great deal of filth, disease and death, and the influx of new people, often bringing new diseases, filled the city cemeteries to overflowing.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Content Placeholder 6" descr="hall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Catacombs?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Proper burial became impossible.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People stacked corpses in cemeteries with only a thin layer of dirt over them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stench of decaying bodies was unbearable and also spreading disease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It was then ordered to find an alternative– thus, catacombs </a:t>
            </a:r>
          </a:p>
        </p:txBody>
      </p:sp>
      <p:pic>
        <p:nvPicPr>
          <p:cNvPr id="6" name="Content Placeholder 5" descr="hall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Catacombs &amp; the Wealthy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It was not unusual for wealthy to have catacombs under their estates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They could place the remains of their own family members here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7" name="Content Placeholder 6" descr="Esta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8600" cy="354885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atacombs8-70925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90800" y="609600"/>
            <a:ext cx="4191000" cy="558865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dar_catacom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500" y="381000"/>
            <a:ext cx="5207000" cy="6096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is_catacombs_20061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323" y="914400"/>
            <a:ext cx="7436937" cy="4953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Allen Poe Bio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Most of his stories deal with death, murder, and even cannibalism!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 poem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“The Raven” </a:t>
            </a:r>
            <a:r>
              <a:rPr lang="en-US" dirty="0" smtClean="0">
                <a:solidFill>
                  <a:srgbClr val="FFFF00"/>
                </a:solidFill>
              </a:rPr>
              <a:t>is his most highly acclaimed work</a:t>
            </a:r>
          </a:p>
        </p:txBody>
      </p:sp>
      <p:pic>
        <p:nvPicPr>
          <p:cNvPr id="7172" name="Picture 4" descr="http://www.napalm.com.br/rav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3810000" cy="2798763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Visiting the Catacombs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hall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4038600" cy="3625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It is possible for one to take a tour of the catacombs today.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First, you walk down a long tunnel. . . </a:t>
            </a:r>
          </a:p>
          <a:p>
            <a:r>
              <a:rPr lang="en-US" sz="3200" dirty="0" smtClean="0">
                <a:solidFill>
                  <a:srgbClr val="FFC000"/>
                </a:solidFill>
                <a:hlinkClick r:id="rId3"/>
              </a:rPr>
              <a:t>And then you see. . 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untain7.co.uk/uploads/picture_paris_catacom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337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199"/>
            <a:ext cx="8229600" cy="3886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The narrator of “The Cask of Amontillado” carries out his revenge within the catacombs beneath his palazzo.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ansioningles.com/images8/amontill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73273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In “The Cask. . .” </a:t>
            </a:r>
            <a:r>
              <a:rPr lang="en-US" sz="3600" dirty="0" err="1" smtClean="0">
                <a:solidFill>
                  <a:srgbClr val="FFFF00"/>
                </a:solidFill>
              </a:rPr>
              <a:t>Montressor</a:t>
            </a:r>
            <a:r>
              <a:rPr lang="en-US" sz="3600" dirty="0" smtClean="0">
                <a:solidFill>
                  <a:srgbClr val="FFFF00"/>
                </a:solidFill>
              </a:rPr>
              <a:t> lures </a:t>
            </a:r>
            <a:r>
              <a:rPr lang="en-US" sz="3600" dirty="0" err="1" smtClean="0">
                <a:solidFill>
                  <a:srgbClr val="FFFF00"/>
                </a:solidFill>
              </a:rPr>
              <a:t>Fortunato</a:t>
            </a:r>
            <a:r>
              <a:rPr lang="en-US" sz="3600" dirty="0" smtClean="0">
                <a:solidFill>
                  <a:srgbClr val="FFFF00"/>
                </a:solidFill>
              </a:rPr>
              <a:t> to his catacombs to sample rare amontillado, a type of wine.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Wine was often stored in catacombs because it does well in places where the temperature stays a constant  cool year round.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crotorr.com/blog/wp-content/uploads/outabo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125" b="3829"/>
          <a:stretch>
            <a:fillRect/>
          </a:stretch>
        </p:blipFill>
        <p:spPr bwMode="auto">
          <a:xfrm>
            <a:off x="2286000" y="1667559"/>
            <a:ext cx="4724400" cy="450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Herein, where wine bottles intermingle with the bones of the dead, the narrator carries out his plan for revenge.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To add to the macabre setting, Carnival– a time of merriment– is occurring just outside </a:t>
            </a:r>
            <a:r>
              <a:rPr lang="en-US" sz="3600" dirty="0" err="1" smtClean="0">
                <a:solidFill>
                  <a:srgbClr val="FFC000"/>
                </a:solidFill>
              </a:rPr>
              <a:t>Montressor’s</a:t>
            </a:r>
            <a:r>
              <a:rPr lang="en-US" sz="3600" dirty="0" smtClean="0">
                <a:solidFill>
                  <a:srgbClr val="FFC000"/>
                </a:solidFill>
              </a:rPr>
              <a:t> home.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Questions for the Reader. . 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Do you think anyone celebrating outside will be able to hear anything occurring in </a:t>
            </a:r>
            <a:r>
              <a:rPr lang="en-US" sz="3600" dirty="0" err="1" smtClean="0">
                <a:solidFill>
                  <a:srgbClr val="FFFF00"/>
                </a:solidFill>
              </a:rPr>
              <a:t>Montressor’s</a:t>
            </a:r>
            <a:r>
              <a:rPr lang="en-US" sz="3600" dirty="0" smtClean="0">
                <a:solidFill>
                  <a:srgbClr val="FFFF00"/>
                </a:solidFill>
              </a:rPr>
              <a:t> catacombs?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Would you ever dare go to someone’s personal catacombs?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ENJOY!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http://www.horton.ednet.ns.ca/staff/scottbennett/web/Imag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7595"/>
            <a:ext cx="5029200" cy="48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Allen Poe Bio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It is rumored that he died of an opium overdose or alcoholism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Recent DNA tests show Poe died from Rabies!</a:t>
            </a:r>
          </a:p>
        </p:txBody>
      </p:sp>
      <p:pic>
        <p:nvPicPr>
          <p:cNvPr id="8196" name="Picture 2" descr="http://www.mentalfloss.com/wp-content/uploads/2008/03/edgar-allan-po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4550" y="1981200"/>
            <a:ext cx="3797300" cy="4114800"/>
          </a:xfrm>
          <a:noFill/>
        </p:spPr>
      </p:pic>
      <p:pic>
        <p:nvPicPr>
          <p:cNvPr id="7" name="Picture 3" descr="C:\Documents and Settings\esalona1\Local Settings\Temporary Internet Files\Content.IE5\RGT6ADYK\MC900000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638800"/>
            <a:ext cx="1791310" cy="8348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“The Cask of Amontillado”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“…but when he ventured upon insult, I vowed revenge.”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“The Cask of Amontillado” is the narrator’s account of his ability to carry out a chilling plot of revenge against his offender.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“The Cask of Amontillado”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Time, place, and setting contribute to the macabre setting of this story and add suspense as </a:t>
            </a:r>
            <a:r>
              <a:rPr lang="en-US" sz="4400" dirty="0" err="1" smtClean="0">
                <a:solidFill>
                  <a:srgbClr val="FFFF00"/>
                </a:solidFill>
              </a:rPr>
              <a:t>Montressor</a:t>
            </a:r>
            <a:r>
              <a:rPr lang="en-US" sz="4400" dirty="0" smtClean="0">
                <a:solidFill>
                  <a:srgbClr val="FFFF00"/>
                </a:solidFill>
              </a:rPr>
              <a:t> seeks revenge on </a:t>
            </a:r>
            <a:r>
              <a:rPr lang="en-US" sz="4400" dirty="0" err="1" smtClean="0">
                <a:solidFill>
                  <a:srgbClr val="FFFF00"/>
                </a:solidFill>
              </a:rPr>
              <a:t>Fortunato</a:t>
            </a:r>
            <a:r>
              <a:rPr lang="en-US" sz="4400" dirty="0" smtClean="0">
                <a:solidFill>
                  <a:srgbClr val="FFFF00"/>
                </a:solidFill>
              </a:rPr>
              <a:t>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Carnival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2053" descr="http://cabiblog.typepad.com/.a/6a00d834522f2b69e2011278fd38ab28a4-320w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419600" cy="396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1032</Words>
  <Application>Microsoft Office PowerPoint</Application>
  <PresentationFormat>On-screen Show (4:3)</PresentationFormat>
  <Paragraphs>103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“The Cask of Amontillado” </vt:lpstr>
      <vt:lpstr>Edgar Allan Poe</vt:lpstr>
      <vt:lpstr>Edgar Allen Poe Bio</vt:lpstr>
      <vt:lpstr>Edgar Allen Poe Bio</vt:lpstr>
      <vt:lpstr>Edgar Allen Poe Bio</vt:lpstr>
      <vt:lpstr>Edgar Allen Poe Bio</vt:lpstr>
      <vt:lpstr>“The Cask of Amontillado” </vt:lpstr>
      <vt:lpstr>“The Cask of Amontillado” </vt:lpstr>
      <vt:lpstr>Carnival</vt:lpstr>
      <vt:lpstr>Carnival</vt:lpstr>
      <vt:lpstr>Carnival</vt:lpstr>
      <vt:lpstr>Carn  + Val</vt:lpstr>
      <vt:lpstr>What happens during Carnival?</vt:lpstr>
      <vt:lpstr>Partying in the Streets &amp; Masquerading are enjoyed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European Carnival traditions survive in the United States in the form of Mardi Gras. </vt:lpstr>
      <vt:lpstr>Setting of “Cask. . .”</vt:lpstr>
      <vt:lpstr>References in  “Cask of Amontillado”</vt:lpstr>
      <vt:lpstr>Slide 31</vt:lpstr>
      <vt:lpstr>Palazzos (mansions)</vt:lpstr>
      <vt:lpstr>Fine Wine (vintages)</vt:lpstr>
      <vt:lpstr>Cask of Wine</vt:lpstr>
      <vt:lpstr>Slide 35</vt:lpstr>
      <vt:lpstr>Slide 36</vt:lpstr>
      <vt:lpstr>Slide 37</vt:lpstr>
      <vt:lpstr>Slide 38</vt:lpstr>
      <vt:lpstr>In “Cask . . .“</vt:lpstr>
      <vt:lpstr>Catacombs: Cities of the Dead</vt:lpstr>
      <vt:lpstr>Slide 41</vt:lpstr>
      <vt:lpstr>Paris Catacombs</vt:lpstr>
      <vt:lpstr>Paris Catacombs</vt:lpstr>
      <vt:lpstr>Why Catacombs?</vt:lpstr>
      <vt:lpstr>Why Catacombs?</vt:lpstr>
      <vt:lpstr>Catacombs &amp; the Wealthy</vt:lpstr>
      <vt:lpstr>Slide 47</vt:lpstr>
      <vt:lpstr>Slide 48</vt:lpstr>
      <vt:lpstr>Slide 49</vt:lpstr>
      <vt:lpstr>Visiting the Catacombs</vt:lpstr>
      <vt:lpstr>Slide 51</vt:lpstr>
      <vt:lpstr>Slide 52</vt:lpstr>
      <vt:lpstr>Slide 53</vt:lpstr>
      <vt:lpstr>Slide 54</vt:lpstr>
      <vt:lpstr>Slide 55</vt:lpstr>
      <vt:lpstr>Slide 56</vt:lpstr>
      <vt:lpstr>Questions for the Reader. . .</vt:lpstr>
      <vt:lpstr>ENJOY!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Cask of Amontillado” </dc:title>
  <dc:creator>Erin Salona</dc:creator>
  <cp:lastModifiedBy>wwalker</cp:lastModifiedBy>
  <cp:revision>24</cp:revision>
  <dcterms:created xsi:type="dcterms:W3CDTF">2009-09-13T14:26:24Z</dcterms:created>
  <dcterms:modified xsi:type="dcterms:W3CDTF">2010-09-15T13:00:32Z</dcterms:modified>
</cp:coreProperties>
</file>